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avi" ContentType="video/avi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0"/>
  </p:notesMasterIdLst>
  <p:handoutMasterIdLst>
    <p:handoutMasterId r:id="rId11"/>
  </p:handoutMasterIdLst>
  <p:sldIdLst>
    <p:sldId id="379" r:id="rId2"/>
    <p:sldId id="294" r:id="rId3"/>
    <p:sldId id="383" r:id="rId4"/>
    <p:sldId id="387" r:id="rId5"/>
    <p:sldId id="320" r:id="rId6"/>
    <p:sldId id="389" r:id="rId7"/>
    <p:sldId id="330" r:id="rId8"/>
    <p:sldId id="360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22A8"/>
    <a:srgbClr val="4E96E0"/>
    <a:srgbClr val="1F60FF"/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14" autoAdjust="0"/>
    <p:restoredTop sz="99829" autoAdjust="0"/>
  </p:normalViewPr>
  <p:slideViewPr>
    <p:cSldViewPr snapToGrid="0" snapToObjects="1">
      <p:cViewPr varScale="1">
        <p:scale>
          <a:sx n="91" d="100"/>
          <a:sy n="91" d="100"/>
        </p:scale>
        <p:origin x="-132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3A6C99-5C2F-8343-86D7-B7471616B0FC}" type="datetimeFigureOut">
              <a:rPr lang="en-US" smtClean="0"/>
              <a:t>9/5/2013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056DE6-7236-C440-844B-B594AC75BE3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95931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F2DBBA-4C10-1843-AF68-47E0CBA87E05}" type="datetimeFigureOut">
              <a:rPr lang="en-US" smtClean="0"/>
              <a:t>9/5/2013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1A5990-360C-784D-A245-D82A0BE41449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76245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97CEC2B-5B19-446C-80E3-4BB9F4AF7842}" type="slidenum">
              <a:rPr lang="en-US">
                <a:solidFill>
                  <a:prstClr val="white"/>
                </a:solidFill>
                <a:latin typeface="Calibri"/>
              </a:rPr>
              <a:pPr>
                <a:defRPr/>
              </a:pPr>
              <a:t>1</a:t>
            </a:fld>
            <a:endParaRPr lang="en-US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336768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96A26-2A3F-435A-A929-1659BF03B41A}" type="slidenum">
              <a:rPr lang="en-US">
                <a:solidFill>
                  <a:prstClr val="black"/>
                </a:solidFill>
                <a:latin typeface="Calibri"/>
              </a:rPr>
              <a:pPr/>
              <a:t>2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615656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96A26-2A3F-435A-A929-1659BF03B41A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3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487594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96A26-2A3F-435A-A929-1659BF03B41A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4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40324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97CEC2B-5B19-446C-80E3-4BB9F4AF7842}" type="slidenum">
              <a:rPr lang="en-US">
                <a:solidFill>
                  <a:prstClr val="white"/>
                </a:solidFill>
                <a:latin typeface="Calibri"/>
              </a:rPr>
              <a:pPr>
                <a:defRPr/>
              </a:pPr>
              <a:t>8</a:t>
            </a:fld>
            <a:endParaRPr lang="en-US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336768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4" descr="fede_vet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6813" y="1662113"/>
            <a:ext cx="4318000" cy="431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2"/>
          <p:cNvSpPr>
            <a:spLocks noChangeShapeType="1"/>
          </p:cNvSpPr>
          <p:nvPr/>
        </p:nvSpPr>
        <p:spPr bwMode="auto">
          <a:xfrm>
            <a:off x="1303338" y="1014413"/>
            <a:ext cx="7840662" cy="0"/>
          </a:xfrm>
          <a:prstGeom prst="line">
            <a:avLst/>
          </a:prstGeom>
          <a:noFill/>
          <a:ln w="228600">
            <a:solidFill>
              <a:srgbClr val="0060FF"/>
            </a:solidFill>
            <a:round/>
            <a:headEnd/>
            <a:tailEnd/>
          </a:ln>
          <a:effectLst/>
        </p:spPr>
        <p:txBody>
          <a:bodyPr/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  <a:buClr>
                <a:srgbClr val="000080"/>
              </a:buClr>
              <a:buSzPct val="60000"/>
              <a:buFont typeface="Wingdings" charset="2"/>
              <a:buNone/>
              <a:defRPr/>
            </a:pPr>
            <a:endParaRPr lang="en-GB" sz="2000">
              <a:solidFill>
                <a:srgbClr val="FFFFFF"/>
              </a:solidFill>
              <a:latin typeface="Tahoma"/>
              <a:ea typeface="ＭＳ Ｐゴシック" pitchFamily="34" charset="-128"/>
            </a:endParaRPr>
          </a:p>
        </p:txBody>
      </p:sp>
      <p:pic>
        <p:nvPicPr>
          <p:cNvPr id="6" name="Picture 6" descr="prism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49213"/>
            <a:ext cx="1328738" cy="125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370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1497013"/>
            <a:ext cx="7772400" cy="1112837"/>
          </a:xfrm>
        </p:spPr>
        <p:txBody>
          <a:bodyPr/>
          <a:lstStyle>
            <a:lvl1pPr algn="ctr">
              <a:defRPr sz="3600">
                <a:solidFill>
                  <a:srgbClr val="0060FF"/>
                </a:solidFill>
              </a:defRPr>
            </a:lvl1pPr>
          </a:lstStyle>
          <a:p>
            <a:r>
              <a:rPr lang="en-US"/>
              <a:t>Fare clic per modificare lo stile del titolo</a:t>
            </a:r>
          </a:p>
        </p:txBody>
      </p:sp>
      <p:sp>
        <p:nvSpPr>
          <p:cNvPr id="413701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059113"/>
            <a:ext cx="6400800" cy="2659062"/>
          </a:xfrm>
        </p:spPr>
        <p:txBody>
          <a:bodyPr/>
          <a:lstStyle>
            <a:lvl1pPr marL="0" indent="0" algn="ctr">
              <a:spcBef>
                <a:spcPct val="0"/>
              </a:spcBef>
              <a:buFont typeface="Wingdings" charset="2"/>
              <a:buNone/>
              <a:defRPr/>
            </a:lvl1pPr>
          </a:lstStyle>
          <a:p>
            <a:r>
              <a:rPr lang="en-GB"/>
              <a:t>Nome COGNOME</a:t>
            </a:r>
          </a:p>
          <a:p>
            <a:endParaRPr lang="en-GB"/>
          </a:p>
          <a:p>
            <a:r>
              <a:rPr lang="en-GB"/>
              <a:t>PRISMA Lab</a:t>
            </a:r>
          </a:p>
          <a:p>
            <a:r>
              <a:rPr lang="en-GB"/>
              <a:t>Dipartimento di Informatica e Sistemistica</a:t>
            </a:r>
          </a:p>
          <a:p>
            <a:r>
              <a:rPr lang="en-GB"/>
              <a:t>Università degli Studi di Napoli Federico II</a:t>
            </a:r>
          </a:p>
          <a:p>
            <a:r>
              <a:rPr lang="en-GB"/>
              <a:t>username@unina.it</a:t>
            </a:r>
          </a:p>
          <a:p>
            <a:r>
              <a:rPr lang="en-GB"/>
              <a:t>www.prisma.unina.it</a:t>
            </a:r>
            <a:endParaRPr lang="en-US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PhD student Eng. Daniela D'Auria                                                                                Naples • Tue-16-April</a:t>
            </a:r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0936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858000" y="34925"/>
            <a:ext cx="2246313" cy="6107113"/>
          </a:xfrm>
        </p:spPr>
        <p:txBody>
          <a:bodyPr vert="eaVert"/>
          <a:lstStyle/>
          <a:p>
            <a:r>
              <a:rPr lang="en-US" smtClean="0"/>
              <a:t>Fare clic per modificare stile</a:t>
            </a:r>
            <a:endParaRPr lang="en-GB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119063" y="34925"/>
            <a:ext cx="6586537" cy="6107113"/>
          </a:xfrm>
        </p:spPr>
        <p:txBody>
          <a:bodyPr vert="eaVert"/>
          <a:lstStyle/>
          <a:p>
            <a:pPr lvl="0"/>
            <a:r>
              <a:rPr lang="en-US" smtClean="0"/>
              <a:t>Fare clic per modificare gli stili del testo dello schema</a:t>
            </a:r>
          </a:p>
          <a:p>
            <a:pPr lvl="1"/>
            <a:r>
              <a:rPr lang="en-US" smtClean="0"/>
              <a:t>Secondo livello</a:t>
            </a:r>
          </a:p>
          <a:p>
            <a:pPr lvl="2"/>
            <a:r>
              <a:rPr lang="en-US" smtClean="0"/>
              <a:t>Terzo livello</a:t>
            </a:r>
          </a:p>
          <a:p>
            <a:pPr lvl="3"/>
            <a:r>
              <a:rPr lang="en-US" smtClean="0"/>
              <a:t>Quarto livello</a:t>
            </a:r>
          </a:p>
          <a:p>
            <a:pPr lvl="4"/>
            <a:r>
              <a:rPr lang="en-US" smtClean="0"/>
              <a:t>Quinto livello</a:t>
            </a:r>
            <a:endParaRPr lang="en-GB"/>
          </a:p>
        </p:txBody>
      </p:sp>
      <p:sp>
        <p:nvSpPr>
          <p:cNvPr id="4" name="Rectangle 12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PhD student Eng. Daniela D'Auria                                                                                Naples • Tue-16-April</a:t>
            </a:r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3849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Fare clic per modificare stile</a:t>
            </a:r>
            <a:endParaRPr lang="en-GB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Fare clic per modificare gli stili del testo dello schema</a:t>
            </a:r>
          </a:p>
          <a:p>
            <a:pPr lvl="1"/>
            <a:r>
              <a:rPr lang="en-US" smtClean="0"/>
              <a:t>Secondo livello</a:t>
            </a:r>
          </a:p>
          <a:p>
            <a:pPr lvl="2"/>
            <a:r>
              <a:rPr lang="en-US" smtClean="0"/>
              <a:t>Terzo livello</a:t>
            </a:r>
          </a:p>
          <a:p>
            <a:pPr lvl="3"/>
            <a:r>
              <a:rPr lang="en-US" smtClean="0"/>
              <a:t>Quarto livello</a:t>
            </a:r>
          </a:p>
          <a:p>
            <a:pPr lvl="4"/>
            <a:r>
              <a:rPr lang="en-US" smtClean="0"/>
              <a:t>Quinto livello</a:t>
            </a:r>
            <a:endParaRPr lang="en-GB"/>
          </a:p>
        </p:txBody>
      </p:sp>
      <p:sp>
        <p:nvSpPr>
          <p:cNvPr id="4" name="Rectangle 12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PhD student Eng. Daniela D'Auria                                                                                Naples • Tue-16-April</a:t>
            </a:r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67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Fare clic per modificare stile</a:t>
            </a:r>
            <a:endParaRPr lang="en-GB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119063" y="1365250"/>
            <a:ext cx="4376737" cy="4776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Fare clic per modificare gli stili del testo dello schema</a:t>
            </a:r>
          </a:p>
          <a:p>
            <a:pPr lvl="1"/>
            <a:r>
              <a:rPr lang="en-US" smtClean="0"/>
              <a:t>Secondo livello</a:t>
            </a:r>
          </a:p>
          <a:p>
            <a:pPr lvl="2"/>
            <a:r>
              <a:rPr lang="en-US" smtClean="0"/>
              <a:t>Terzo livello</a:t>
            </a:r>
          </a:p>
          <a:p>
            <a:pPr lvl="3"/>
            <a:r>
              <a:rPr lang="en-US" smtClean="0"/>
              <a:t>Quarto livello</a:t>
            </a:r>
          </a:p>
          <a:p>
            <a:pPr lvl="4"/>
            <a:r>
              <a:rPr lang="en-US" smtClean="0"/>
              <a:t>Quinto livello</a:t>
            </a:r>
            <a:endParaRPr lang="en-GB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365250"/>
            <a:ext cx="4376738" cy="4776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Fare clic per modificare gli stili del testo dello schema</a:t>
            </a:r>
          </a:p>
          <a:p>
            <a:pPr lvl="1"/>
            <a:r>
              <a:rPr lang="en-US" smtClean="0"/>
              <a:t>Secondo livello</a:t>
            </a:r>
          </a:p>
          <a:p>
            <a:pPr lvl="2"/>
            <a:r>
              <a:rPr lang="en-US" smtClean="0"/>
              <a:t>Terzo livello</a:t>
            </a:r>
          </a:p>
          <a:p>
            <a:pPr lvl="3"/>
            <a:r>
              <a:rPr lang="en-US" smtClean="0"/>
              <a:t>Quarto livello</a:t>
            </a:r>
          </a:p>
          <a:p>
            <a:pPr lvl="4"/>
            <a:r>
              <a:rPr lang="en-US" smtClean="0"/>
              <a:t>Quinto livello</a:t>
            </a:r>
            <a:endParaRPr lang="en-GB"/>
          </a:p>
        </p:txBody>
      </p:sp>
      <p:sp>
        <p:nvSpPr>
          <p:cNvPr id="5" name="Rectangle 12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PhD student Eng. Daniela D'Auria                                                                                Naples • Tue-16-April</a:t>
            </a:r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1595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Fare clic per modificare stile</a:t>
            </a:r>
            <a:endParaRPr lang="en-GB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Fare clic per modificare gli stili del testo dello schema</a:t>
            </a:r>
          </a:p>
          <a:p>
            <a:pPr lvl="1"/>
            <a:r>
              <a:rPr lang="en-US" smtClean="0"/>
              <a:t>Secondo livello</a:t>
            </a:r>
          </a:p>
          <a:p>
            <a:pPr lvl="2"/>
            <a:r>
              <a:rPr lang="en-US" smtClean="0"/>
              <a:t>Terzo livello</a:t>
            </a:r>
          </a:p>
          <a:p>
            <a:pPr lvl="3"/>
            <a:r>
              <a:rPr lang="en-US" smtClean="0"/>
              <a:t>Quarto livello</a:t>
            </a:r>
          </a:p>
          <a:p>
            <a:pPr lvl="4"/>
            <a:r>
              <a:rPr lang="en-US" smtClean="0"/>
              <a:t>Quinto livello</a:t>
            </a:r>
            <a:endParaRPr lang="en-GB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Fare clic per modificare gli stili del testo dello schema</a:t>
            </a:r>
          </a:p>
          <a:p>
            <a:pPr lvl="1"/>
            <a:r>
              <a:rPr lang="en-US" smtClean="0"/>
              <a:t>Secondo livello</a:t>
            </a:r>
          </a:p>
          <a:p>
            <a:pPr lvl="2"/>
            <a:r>
              <a:rPr lang="en-US" smtClean="0"/>
              <a:t>Terzo livello</a:t>
            </a:r>
          </a:p>
          <a:p>
            <a:pPr lvl="3"/>
            <a:r>
              <a:rPr lang="en-US" smtClean="0"/>
              <a:t>Quarto livello</a:t>
            </a:r>
          </a:p>
          <a:p>
            <a:pPr lvl="4"/>
            <a:r>
              <a:rPr lang="en-US" smtClean="0"/>
              <a:t>Quinto livello</a:t>
            </a:r>
            <a:endParaRPr lang="en-GB"/>
          </a:p>
        </p:txBody>
      </p:sp>
      <p:sp>
        <p:nvSpPr>
          <p:cNvPr id="7" name="Rectangle 12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PhD student Eng. Daniela D'Auria                                                                                Naples • Tue-16-April</a:t>
            </a:r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970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Fare clic per modificare stile</a:t>
            </a:r>
            <a:endParaRPr lang="en-GB"/>
          </a:p>
        </p:txBody>
      </p:sp>
      <p:sp>
        <p:nvSpPr>
          <p:cNvPr id="3" name="Rectangle 12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PhD student Eng. Daniela D'Auria                                                                                Naples • Tue-16-April</a:t>
            </a:r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2111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PhD student Eng. Daniela D'Auria                                                                                Naples • Tue-16-April</a:t>
            </a:r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1737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Fare clic per modificare stile</a:t>
            </a:r>
            <a:endParaRPr lang="en-GB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Fare clic per modificare gli stili del testo dello schema</a:t>
            </a:r>
          </a:p>
          <a:p>
            <a:pPr lvl="1"/>
            <a:r>
              <a:rPr lang="en-US" smtClean="0"/>
              <a:t>Secondo livello</a:t>
            </a:r>
          </a:p>
          <a:p>
            <a:pPr lvl="2"/>
            <a:r>
              <a:rPr lang="en-US" smtClean="0"/>
              <a:t>Terzo livello</a:t>
            </a:r>
          </a:p>
          <a:p>
            <a:pPr lvl="3"/>
            <a:r>
              <a:rPr lang="en-US" smtClean="0"/>
              <a:t>Quarto livello</a:t>
            </a:r>
          </a:p>
          <a:p>
            <a:pPr lvl="4"/>
            <a:r>
              <a:rPr lang="en-US" smtClean="0"/>
              <a:t>Quinto livello</a:t>
            </a:r>
            <a:endParaRPr lang="en-GB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Fare clic per modificare gli stili del testo dello schema</a:t>
            </a:r>
          </a:p>
        </p:txBody>
      </p:sp>
      <p:sp>
        <p:nvSpPr>
          <p:cNvPr id="5" name="Rectangle 12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PhD student Eng. Daniela D'Auria                                                                                Naples • Tue-16-April</a:t>
            </a:r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36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Fare clic per modificare stile</a:t>
            </a:r>
            <a:endParaRPr lang="en-GB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Fare clic per modificare gli stili del testo dello schema</a:t>
            </a:r>
          </a:p>
        </p:txBody>
      </p:sp>
      <p:sp>
        <p:nvSpPr>
          <p:cNvPr id="5" name="Rectangle 12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PhD student Eng. Daniela D'Auria                                                                                Naples • Tue-16-April</a:t>
            </a:r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1645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Fare clic per modificare stile</a:t>
            </a:r>
            <a:endParaRPr lang="en-GB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Fare clic per modificare gli stili del testo dello schema</a:t>
            </a:r>
          </a:p>
          <a:p>
            <a:pPr lvl="1"/>
            <a:r>
              <a:rPr lang="en-US" smtClean="0"/>
              <a:t>Secondo livello</a:t>
            </a:r>
          </a:p>
          <a:p>
            <a:pPr lvl="2"/>
            <a:r>
              <a:rPr lang="en-US" smtClean="0"/>
              <a:t>Terzo livello</a:t>
            </a:r>
          </a:p>
          <a:p>
            <a:pPr lvl="3"/>
            <a:r>
              <a:rPr lang="en-US" smtClean="0"/>
              <a:t>Quarto livello</a:t>
            </a:r>
          </a:p>
          <a:p>
            <a:pPr lvl="4"/>
            <a:r>
              <a:rPr lang="en-US" smtClean="0"/>
              <a:t>Quinto livello</a:t>
            </a:r>
            <a:endParaRPr lang="en-GB"/>
          </a:p>
        </p:txBody>
      </p:sp>
      <p:sp>
        <p:nvSpPr>
          <p:cNvPr id="4" name="Rectangle 12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PhD student Eng. Daniela D'Auria                                                                                Naples • Tue-16-April</a:t>
            </a:r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95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11" descr="fede_vett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9075" y="-142875"/>
            <a:ext cx="1439863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92" name="Line 104"/>
          <p:cNvSpPr>
            <a:spLocks noChangeShapeType="1"/>
          </p:cNvSpPr>
          <p:nvPr/>
        </p:nvSpPr>
        <p:spPr bwMode="auto">
          <a:xfrm>
            <a:off x="1303338" y="1014413"/>
            <a:ext cx="7840662" cy="0"/>
          </a:xfrm>
          <a:prstGeom prst="line">
            <a:avLst/>
          </a:prstGeom>
          <a:noFill/>
          <a:ln w="228600">
            <a:solidFill>
              <a:srgbClr val="0060FF"/>
            </a:solidFill>
            <a:round/>
            <a:headEnd/>
            <a:tailEnd/>
          </a:ln>
          <a:effectLst/>
        </p:spPr>
        <p:txBody>
          <a:bodyPr/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  <a:buClr>
                <a:srgbClr val="000080"/>
              </a:buClr>
              <a:buSzPct val="60000"/>
              <a:buFont typeface="Wingdings" charset="2"/>
              <a:buNone/>
              <a:defRPr/>
            </a:pPr>
            <a:endParaRPr lang="en-GB" sz="2000">
              <a:solidFill>
                <a:srgbClr val="FFFFFF"/>
              </a:solidFill>
              <a:latin typeface="Tahoma"/>
              <a:ea typeface="ＭＳ Ｐゴシック" pitchFamily="34" charset="-128"/>
            </a:endParaRPr>
          </a:p>
        </p:txBody>
      </p:sp>
      <p:sp>
        <p:nvSpPr>
          <p:cNvPr id="12386" name="Rectangle 98"/>
          <p:cNvSpPr>
            <a:spLocks noGrp="1" noChangeArrowheads="1"/>
          </p:cNvSpPr>
          <p:nvPr>
            <p:ph type="title"/>
          </p:nvPr>
        </p:nvSpPr>
        <p:spPr bwMode="auto">
          <a:xfrm>
            <a:off x="1906588" y="34925"/>
            <a:ext cx="7197725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</a:t>
            </a:r>
          </a:p>
        </p:txBody>
      </p:sp>
      <p:sp>
        <p:nvSpPr>
          <p:cNvPr id="1029" name="Rectangle 99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9063" y="1365250"/>
            <a:ext cx="8905875" cy="477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</p:txBody>
      </p:sp>
      <p:pic>
        <p:nvPicPr>
          <p:cNvPr id="1030" name="Picture 101" descr="prisma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49213"/>
            <a:ext cx="1328738" cy="125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415" name="Rectangle 12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8900" y="6272213"/>
            <a:ext cx="89074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SzTx/>
              <a:buFontTx/>
              <a:buNone/>
              <a:defRPr sz="1400" i="1">
                <a:solidFill>
                  <a:srgbClr val="5F5F5F"/>
                </a:solidFill>
                <a:latin typeface="Tahoma" charset="0"/>
                <a:ea typeface="ＭＳ Ｐゴシック" charset="-128"/>
              </a:defRPr>
            </a:lvl1pPr>
          </a:lstStyle>
          <a:p>
            <a:pPr defTabSz="914400" fontAlgn="base">
              <a:spcAft>
                <a:spcPct val="0"/>
              </a:spcAft>
              <a:defRPr/>
            </a:pPr>
            <a:r>
              <a:rPr lang="fr-FR" smtClean="0"/>
              <a:t>PhD student Eng. Daniela D'Auria                                                                                Naples • Tue-16-April</a:t>
            </a:r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0430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iming>
    <p:tnLst>
      <p:par>
        <p:cTn id="1" dur="indefinite" restart="never" nodeType="tmRoot"/>
      </p:par>
    </p:tnLst>
  </p:timing>
  <p:hf sldNum="0" hd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2800">
          <a:solidFill>
            <a:srgbClr val="000080"/>
          </a:solidFill>
          <a:effectLst>
            <a:outerShdw blurRad="38100" dist="38100" dir="2700000" algn="tl">
              <a:srgbClr val="DDDDDD"/>
            </a:outerShdw>
          </a:effectLst>
          <a:latin typeface="+mj-lt"/>
          <a:ea typeface="ＭＳ Ｐゴシック" charset="-128"/>
          <a:cs typeface="ＭＳ Ｐゴシック" charset="-128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800">
          <a:solidFill>
            <a:srgbClr val="000080"/>
          </a:solidFill>
          <a:effectLst>
            <a:outerShdw blurRad="38100" dist="38100" dir="2700000" algn="tl">
              <a:srgbClr val="DDDDDD"/>
            </a:outerShdw>
          </a:effectLst>
          <a:latin typeface="Tahoma" charset="0"/>
          <a:ea typeface="ＭＳ Ｐゴシック" charset="-128"/>
          <a:cs typeface="ＭＳ Ｐゴシック" charset="-128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800">
          <a:solidFill>
            <a:srgbClr val="000080"/>
          </a:solidFill>
          <a:effectLst>
            <a:outerShdw blurRad="38100" dist="38100" dir="2700000" algn="tl">
              <a:srgbClr val="DDDDDD"/>
            </a:outerShdw>
          </a:effectLst>
          <a:latin typeface="Tahoma" charset="0"/>
          <a:ea typeface="ＭＳ Ｐゴシック" charset="-128"/>
          <a:cs typeface="ＭＳ Ｐゴシック" charset="-128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800">
          <a:solidFill>
            <a:srgbClr val="000080"/>
          </a:solidFill>
          <a:effectLst>
            <a:outerShdw blurRad="38100" dist="38100" dir="2700000" algn="tl">
              <a:srgbClr val="DDDDDD"/>
            </a:outerShdw>
          </a:effectLst>
          <a:latin typeface="Tahoma" charset="0"/>
          <a:ea typeface="ＭＳ Ｐゴシック" charset="-128"/>
          <a:cs typeface="ＭＳ Ｐゴシック" charset="-128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800">
          <a:solidFill>
            <a:srgbClr val="000080"/>
          </a:solidFill>
          <a:effectLst>
            <a:outerShdw blurRad="38100" dist="38100" dir="2700000" algn="tl">
              <a:srgbClr val="DDDDDD"/>
            </a:outerShdw>
          </a:effectLst>
          <a:latin typeface="Tahoma" charset="0"/>
          <a:ea typeface="ＭＳ Ｐゴシック" charset="-128"/>
          <a:cs typeface="ＭＳ Ｐゴシック" charset="-128"/>
        </a:defRPr>
      </a:lvl5pPr>
      <a:lvl6pPr marL="457200" algn="r" rtl="0" fontAlgn="base">
        <a:spcBef>
          <a:spcPct val="0"/>
        </a:spcBef>
        <a:spcAft>
          <a:spcPct val="0"/>
        </a:spcAft>
        <a:defRPr sz="2800">
          <a:solidFill>
            <a:srgbClr val="000080"/>
          </a:solidFill>
          <a:effectLst>
            <a:outerShdw blurRad="38100" dist="38100" dir="2700000" algn="tl">
              <a:srgbClr val="DDDDDD"/>
            </a:outerShdw>
          </a:effectLst>
          <a:latin typeface="Tahoma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2800">
          <a:solidFill>
            <a:srgbClr val="000080"/>
          </a:solidFill>
          <a:effectLst>
            <a:outerShdw blurRad="38100" dist="38100" dir="2700000" algn="tl">
              <a:srgbClr val="DDDDDD"/>
            </a:outerShdw>
          </a:effectLst>
          <a:latin typeface="Tahoma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2800">
          <a:solidFill>
            <a:srgbClr val="000080"/>
          </a:solidFill>
          <a:effectLst>
            <a:outerShdw blurRad="38100" dist="38100" dir="2700000" algn="tl">
              <a:srgbClr val="DDDDDD"/>
            </a:outerShdw>
          </a:effectLst>
          <a:latin typeface="Tahoma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2800">
          <a:solidFill>
            <a:srgbClr val="000080"/>
          </a:solidFill>
          <a:effectLst>
            <a:outerShdw blurRad="38100" dist="38100" dir="2700000" algn="tl">
              <a:srgbClr val="DDDDDD"/>
            </a:outerShdw>
          </a:effectLst>
          <a:latin typeface="Tahoma" charset="0"/>
        </a:defRPr>
      </a:lvl9pPr>
    </p:titleStyle>
    <p:bodyStyle>
      <a:lvl1pPr marL="342900" indent="-342900" algn="l" rtl="0" eaLnBrk="0" fontAlgn="base" hangingPunct="0">
        <a:spcBef>
          <a:spcPct val="50000"/>
        </a:spcBef>
        <a:spcAft>
          <a:spcPct val="0"/>
        </a:spcAft>
        <a:buClr>
          <a:srgbClr val="000080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60FF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6699FF"/>
        </a:buClr>
        <a:buSzPct val="50000"/>
        <a:buFont typeface="Wingdings" pitchFamily="2" charset="2"/>
        <a:buChar char="n"/>
        <a:defRPr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charset="2"/>
        <a:buChar char="n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charset="2"/>
        <a:buChar char="n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charset="2"/>
        <a:buChar char="n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charset="2"/>
        <a:buChar char="n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emf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0" y="3286035"/>
            <a:ext cx="9144000" cy="1200329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00080"/>
              </a:buClr>
              <a:buSzPct val="60000"/>
              <a:defRPr/>
            </a:pPr>
            <a:r>
              <a:rPr lang="it-IT" sz="3600" b="1" dirty="0" smtClean="0">
                <a:solidFill>
                  <a:srgbClr val="0000FF"/>
                </a:solidFill>
                <a:latin typeface="+mj-lt"/>
                <a:ea typeface="ＭＳ Ｐゴシック" pitchFamily="34" charset="-128"/>
              </a:rPr>
              <a:t>Design and Development of a </a:t>
            </a:r>
            <a:r>
              <a:rPr lang="it-IT" sz="3600" b="1" dirty="0" smtClean="0">
                <a:solidFill>
                  <a:srgbClr val="0000FF"/>
                </a:solidFill>
                <a:latin typeface="+mj-lt"/>
                <a:ea typeface="ＭＳ Ｐゴシック" pitchFamily="34" charset="-128"/>
              </a:rPr>
              <a:t>Surgical Simulator</a:t>
            </a:r>
            <a:endParaRPr lang="it-IT" sz="3600" b="1" dirty="0">
              <a:solidFill>
                <a:srgbClr val="0000FF"/>
              </a:solidFill>
              <a:latin typeface="+mj-lt"/>
              <a:ea typeface="ＭＳ Ｐゴシック" pitchFamily="34" charset="-12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42307" y="5976035"/>
            <a:ext cx="22843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Wingdings" charset="2"/>
              <a:buNone/>
              <a:defRPr/>
            </a:pPr>
            <a:r>
              <a:rPr lang="it-IT" i="1" dirty="0" err="1">
                <a:ea typeface="ＭＳ Ｐゴシック" pitchFamily="34" charset="-128"/>
              </a:rPr>
              <a:t>PhD</a:t>
            </a:r>
            <a:r>
              <a:rPr lang="it-IT" i="1" dirty="0">
                <a:ea typeface="ＭＳ Ｐゴシック" pitchFamily="34" charset="-128"/>
              </a:rPr>
              <a:t> </a:t>
            </a:r>
            <a:r>
              <a:rPr lang="it-IT" i="1" dirty="0" smtClean="0">
                <a:ea typeface="ＭＳ Ｐゴシック" pitchFamily="34" charset="-128"/>
              </a:rPr>
              <a:t>Daniela </a:t>
            </a:r>
            <a:r>
              <a:rPr lang="it-IT" i="1" dirty="0">
                <a:ea typeface="ＭＳ Ｐゴシック" pitchFamily="34" charset="-128"/>
              </a:rPr>
              <a:t>D’Auria</a:t>
            </a: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2290010" y="5992704"/>
            <a:ext cx="7005448" cy="1323439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00080"/>
              </a:buClr>
              <a:buSzPct val="60000"/>
              <a:buFont typeface="Wingdings" pitchFamily="2" charset="2"/>
              <a:buNone/>
              <a:defRPr/>
            </a:pPr>
            <a:r>
              <a:rPr lang="it-IT" i="1" dirty="0" smtClean="0">
                <a:solidFill>
                  <a:srgbClr val="000000"/>
                </a:solidFill>
                <a:ea typeface="ＭＳ Ｐゴシック" pitchFamily="34" charset="-128"/>
                <a:cs typeface="Times New Roman" pitchFamily="18" charset="0"/>
              </a:rPr>
              <a:t>                                                   Tutor</a:t>
            </a:r>
            <a:r>
              <a:rPr lang="it-IT" i="1" dirty="0" smtClean="0">
                <a:solidFill>
                  <a:srgbClr val="000000"/>
                </a:solidFill>
                <a:ea typeface="ＭＳ Ｐゴシック" pitchFamily="34" charset="-128"/>
                <a:cs typeface="Times New Roman" pitchFamily="18" charset="0"/>
              </a:rPr>
              <a:t>: Prof. Bruno </a:t>
            </a:r>
            <a:r>
              <a:rPr lang="it-IT" i="1" dirty="0" smtClean="0">
                <a:solidFill>
                  <a:srgbClr val="000000"/>
                </a:solidFill>
                <a:ea typeface="ＭＳ Ｐゴシック" pitchFamily="34" charset="-128"/>
                <a:cs typeface="Times New Roman" pitchFamily="18" charset="0"/>
              </a:rPr>
              <a:t>Siciliano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00080"/>
              </a:buClr>
              <a:buSzPct val="60000"/>
              <a:buFont typeface="Wingdings" pitchFamily="2" charset="2"/>
              <a:buNone/>
              <a:defRPr/>
            </a:pPr>
            <a:r>
              <a:rPr lang="it-IT" sz="1400" i="1" dirty="0" smtClean="0">
                <a:solidFill>
                  <a:srgbClr val="000000"/>
                </a:solidFill>
                <a:ea typeface="ＭＳ Ｐゴシック" pitchFamily="34" charset="-128"/>
                <a:cs typeface="Times New Roman" pitchFamily="18" charset="0"/>
              </a:rPr>
              <a:t>Visiting scholar at the University of Washington under supervision of the Prof. Blake Hannaford</a:t>
            </a:r>
            <a:endParaRPr lang="it-IT" sz="1400" i="1" dirty="0" smtClean="0">
              <a:solidFill>
                <a:srgbClr val="000000"/>
              </a:solidFill>
              <a:ea typeface="ＭＳ Ｐゴシック" pitchFamily="34" charset="-128"/>
              <a:cs typeface="Times New Roman" pitchFamily="18" charset="0"/>
            </a:endParaRP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00080"/>
              </a:buClr>
              <a:buSzPct val="60000"/>
              <a:buFont typeface="Wingdings" pitchFamily="2" charset="2"/>
              <a:buNone/>
              <a:defRPr/>
            </a:pPr>
            <a:r>
              <a:rPr lang="it-IT" i="1" dirty="0" smtClean="0">
                <a:solidFill>
                  <a:srgbClr val="000000"/>
                </a:solidFill>
                <a:ea typeface="ＭＳ Ｐゴシック" pitchFamily="34" charset="-128"/>
                <a:cs typeface="Times New Roman" pitchFamily="18" charset="0"/>
              </a:rPr>
              <a:t>          </a:t>
            </a:r>
            <a:endParaRPr lang="it-IT" dirty="0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922802" y="346444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9001" y="1143000"/>
            <a:ext cx="5130800" cy="125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105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063" y="1154424"/>
            <a:ext cx="8905875" cy="4987614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>
                <a:solidFill>
                  <a:srgbClr val="000000"/>
                </a:solidFill>
                <a:ea typeface="Verdana" pitchFamily="34" charset="0"/>
                <a:cs typeface="Verdana" pitchFamily="34" charset="0"/>
              </a:rPr>
              <a:t>In order to improve the open surgery performances</a:t>
            </a:r>
            <a:r>
              <a:rPr lang="en-US" dirty="0" smtClean="0">
                <a:solidFill>
                  <a:srgbClr val="000000"/>
                </a:solidFill>
                <a:ea typeface="Verdana" pitchFamily="34" charset="0"/>
                <a:cs typeface="Verdana" pitchFamily="34" charset="0"/>
              </a:rPr>
              <a:t>:</a:t>
            </a:r>
            <a:endParaRPr lang="en-US" b="1" dirty="0" smtClean="0">
              <a:solidFill>
                <a:srgbClr val="0000FF"/>
              </a:solidFill>
              <a:ea typeface="Verdana" pitchFamily="34" charset="0"/>
              <a:cs typeface="Verdana" pitchFamily="34" charset="0"/>
            </a:endParaRPr>
          </a:p>
          <a:p>
            <a:pPr marL="0" indent="0" algn="ctr">
              <a:buNone/>
            </a:pPr>
            <a:r>
              <a:rPr lang="en-US" b="1" dirty="0" err="1" smtClean="0">
                <a:solidFill>
                  <a:srgbClr val="0000FF"/>
                </a:solidFill>
                <a:ea typeface="Verdana" pitchFamily="34" charset="0"/>
                <a:cs typeface="Verdana" pitchFamily="34" charset="0"/>
              </a:rPr>
              <a:t>Cricothyrotomy</a:t>
            </a:r>
            <a:r>
              <a:rPr lang="en-US" b="1" dirty="0" smtClean="0">
                <a:solidFill>
                  <a:srgbClr val="0000FF"/>
                </a:solidFill>
                <a:ea typeface="Verdana" pitchFamily="34" charset="0"/>
                <a:cs typeface="Verdana" pitchFamily="34" charset="0"/>
              </a:rPr>
              <a:t> simulator for </a:t>
            </a:r>
            <a:r>
              <a:rPr lang="en-US" b="1" dirty="0" smtClean="0">
                <a:solidFill>
                  <a:srgbClr val="0000FF"/>
                </a:solidFill>
              </a:rPr>
              <a:t>procedural skill training : best choice in low resource environments</a:t>
            </a:r>
            <a:r>
              <a:rPr lang="it-IT" b="1" dirty="0" smtClean="0">
                <a:solidFill>
                  <a:srgbClr val="0000FF"/>
                </a:solidFill>
              </a:rPr>
              <a:t> </a:t>
            </a:r>
            <a:endParaRPr lang="en-US" dirty="0" smtClean="0">
              <a:solidFill>
                <a:srgbClr val="0000FF"/>
              </a:solidFill>
            </a:endParaRPr>
          </a:p>
          <a:p>
            <a:pPr marL="0" indent="0" algn="just">
              <a:buNone/>
            </a:pPr>
            <a:r>
              <a:rPr lang="en-US" sz="1800" kern="1200" dirty="0" smtClean="0">
                <a:solidFill>
                  <a:srgbClr val="0000FF"/>
                </a:solidFill>
                <a:ea typeface="+mn-ea"/>
                <a:cs typeface="+mn-cs"/>
              </a:rPr>
              <a:t>Anatomy</a:t>
            </a:r>
            <a:endParaRPr lang="en-US" sz="2900" dirty="0" smtClean="0">
              <a:solidFill>
                <a:srgbClr val="0000FF"/>
              </a:solidFill>
            </a:endParaRPr>
          </a:p>
          <a:p>
            <a:pPr marL="0" lvl="0" indent="0">
              <a:buNone/>
            </a:pPr>
            <a:r>
              <a:rPr lang="en-US" sz="1400" dirty="0" smtClean="0">
                <a:solidFill>
                  <a:srgbClr val="000000"/>
                </a:solidFill>
              </a:rPr>
              <a:t>Tr</a:t>
            </a:r>
            <a:r>
              <a:rPr lang="en-US" sz="1200" dirty="0" smtClean="0">
                <a:solidFill>
                  <a:srgbClr val="000000"/>
                </a:solidFill>
              </a:rPr>
              <a:t>achea: cylindrical tube</a:t>
            </a:r>
          </a:p>
          <a:p>
            <a:pPr>
              <a:buClr>
                <a:srgbClr val="0000FF"/>
              </a:buClr>
              <a:buSzPct val="80000"/>
              <a:buFont typeface="Wingdings" charset="2"/>
              <a:buChar char="Ø"/>
            </a:pPr>
            <a:r>
              <a:rPr lang="en-US" sz="1200" i="1" dirty="0" smtClean="0">
                <a:solidFill>
                  <a:srgbClr val="000000"/>
                </a:solidFill>
              </a:rPr>
              <a:t>thyroid cartilage  - </a:t>
            </a:r>
            <a:r>
              <a:rPr lang="en-US" sz="1200" dirty="0" smtClean="0">
                <a:solidFill>
                  <a:srgbClr val="000000"/>
                </a:solidFill>
              </a:rPr>
              <a:t>structure in and around the trachea</a:t>
            </a:r>
          </a:p>
          <a:p>
            <a:pPr>
              <a:buClr>
                <a:srgbClr val="0000FF"/>
              </a:buClr>
              <a:buSzPct val="80000"/>
              <a:buFont typeface="Wingdings" charset="2"/>
              <a:buChar char="Ø"/>
            </a:pPr>
            <a:r>
              <a:rPr lang="en-US" sz="1200" i="1" dirty="0" smtClean="0">
                <a:solidFill>
                  <a:srgbClr val="000000"/>
                </a:solidFill>
              </a:rPr>
              <a:t>cricoid cartilage</a:t>
            </a:r>
            <a:r>
              <a:rPr lang="en-US" sz="1200" dirty="0" smtClean="0">
                <a:solidFill>
                  <a:srgbClr val="000000"/>
                </a:solidFill>
              </a:rPr>
              <a:t>  - the only complete ring of cartilage around the trachea</a:t>
            </a:r>
          </a:p>
          <a:p>
            <a:pPr>
              <a:buClr>
                <a:srgbClr val="0000FF"/>
              </a:buClr>
              <a:buSzPct val="80000"/>
              <a:buFont typeface="Wingdings" charset="2"/>
              <a:buChar char="Ø"/>
            </a:pPr>
            <a:r>
              <a:rPr lang="en-US" sz="1200" dirty="0" smtClean="0">
                <a:solidFill>
                  <a:srgbClr val="000000"/>
                </a:solidFill>
              </a:rPr>
              <a:t>18-22 </a:t>
            </a:r>
            <a:r>
              <a:rPr lang="en-US" sz="1200" i="1" dirty="0" smtClean="0">
                <a:solidFill>
                  <a:srgbClr val="000000"/>
                </a:solidFill>
              </a:rPr>
              <a:t>cartilaginous rings</a:t>
            </a:r>
          </a:p>
          <a:p>
            <a:pPr algn="r">
              <a:buSzPct val="80000"/>
              <a:buFont typeface="Wingdings" pitchFamily="2" charset="2"/>
              <a:buChar char="Ø"/>
            </a:pPr>
            <a:endParaRPr lang="en-US" sz="1200" dirty="0" smtClean="0">
              <a:solidFill>
                <a:srgbClr val="005A9E"/>
              </a:solidFill>
            </a:endParaRPr>
          </a:p>
          <a:p>
            <a:pPr algn="r">
              <a:buClr>
                <a:srgbClr val="0000FF"/>
              </a:buClr>
              <a:buSzPct val="108000"/>
              <a:buFont typeface="Arial" pitchFamily="34" charset="0"/>
              <a:buChar char="•"/>
            </a:pPr>
            <a:endParaRPr lang="en-US" sz="1400" dirty="0"/>
          </a:p>
          <a:p>
            <a:pPr>
              <a:buSzPct val="108000"/>
              <a:buFont typeface="Arial" pitchFamily="34" charset="0"/>
              <a:buChar char="•"/>
            </a:pPr>
            <a:endParaRPr lang="en-US" dirty="0" smtClean="0">
              <a:solidFill>
                <a:srgbClr val="005A9E"/>
              </a:solidFill>
            </a:endParaRPr>
          </a:p>
          <a:p>
            <a:pPr marL="0" indent="0">
              <a:buNone/>
            </a:pPr>
            <a:endParaRPr lang="en-US" sz="3200" dirty="0" smtClean="0">
              <a:solidFill>
                <a:srgbClr val="005A9E"/>
              </a:solidFill>
            </a:endParaRPr>
          </a:p>
          <a:p>
            <a:pPr marL="0" indent="0">
              <a:buNone/>
            </a:pPr>
            <a:endParaRPr lang="en-US" b="1" dirty="0">
              <a:solidFill>
                <a:srgbClr val="005A9E"/>
              </a:solidFill>
              <a:latin typeface="arial"/>
            </a:endParaRPr>
          </a:p>
          <a:p>
            <a:pPr>
              <a:buClr>
                <a:srgbClr val="0000FF"/>
              </a:buClr>
              <a:buSzPct val="108000"/>
              <a:buFont typeface="Arial" pitchFamily="34" charset="0"/>
              <a:buChar char="•"/>
            </a:pPr>
            <a:endParaRPr lang="en-US" sz="1200" dirty="0">
              <a:solidFill>
                <a:srgbClr val="000000"/>
              </a:solidFill>
            </a:endParaRPr>
          </a:p>
          <a:p>
            <a:pPr>
              <a:buClr>
                <a:srgbClr val="0000FF"/>
              </a:buClr>
              <a:buSzPct val="108000"/>
              <a:buFont typeface="Arial" pitchFamily="34" charset="0"/>
              <a:buChar char="•"/>
            </a:pPr>
            <a:endParaRPr lang="en-US" sz="1200" dirty="0">
              <a:solidFill>
                <a:srgbClr val="000000"/>
              </a:solidFill>
            </a:endParaRPr>
          </a:p>
        </p:txBody>
      </p:sp>
      <p:pic>
        <p:nvPicPr>
          <p:cNvPr id="3074" name="Picture 2" descr="http://upload.wikimedia.org/wikipedia/commons/0/0b/Larynx_external_Cricothyrotomy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7743" y="4118895"/>
            <a:ext cx="2475832" cy="2287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myo\Desktop\trache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18895"/>
            <a:ext cx="2621462" cy="2170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00"/>
          <a:stretch/>
        </p:blipFill>
        <p:spPr bwMode="auto">
          <a:xfrm>
            <a:off x="5758068" y="4415672"/>
            <a:ext cx="3102719" cy="2185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5584984" y="3142722"/>
            <a:ext cx="3439954" cy="1442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00080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0FF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99FF"/>
              </a:buClr>
              <a:buSzPct val="5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  <a:ea typeface="ＭＳ Ｐゴシック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>
              <a:buClr>
                <a:srgbClr val="0000FF"/>
              </a:buClr>
              <a:buSzPct val="108000"/>
              <a:buFont typeface="Arial" pitchFamily="34" charset="0"/>
              <a:buChar char="•"/>
            </a:pPr>
            <a:r>
              <a:rPr lang="en-US" sz="1200" dirty="0" smtClean="0">
                <a:solidFill>
                  <a:srgbClr val="000000"/>
                </a:solidFill>
              </a:rPr>
              <a:t>Preparation: extend and prepare the neck </a:t>
            </a:r>
          </a:p>
          <a:p>
            <a:pPr>
              <a:buClr>
                <a:srgbClr val="0000FF"/>
              </a:buClr>
              <a:buSzPct val="108000"/>
              <a:buFont typeface="Arial" pitchFamily="34" charset="0"/>
              <a:buChar char="•"/>
            </a:pPr>
            <a:r>
              <a:rPr lang="en-US" sz="1200" dirty="0" smtClean="0">
                <a:solidFill>
                  <a:srgbClr val="000000"/>
                </a:solidFill>
              </a:rPr>
              <a:t>Palpation: palpate landmarks</a:t>
            </a:r>
          </a:p>
          <a:p>
            <a:pPr>
              <a:spcBef>
                <a:spcPts val="600"/>
              </a:spcBef>
              <a:buClr>
                <a:srgbClr val="0000FF"/>
              </a:buClr>
              <a:buSzPct val="108000"/>
              <a:buFont typeface="Arial" pitchFamily="34" charset="0"/>
              <a:buChar char="•"/>
            </a:pPr>
            <a:r>
              <a:rPr lang="en-US" sz="1200" dirty="0" smtClean="0">
                <a:solidFill>
                  <a:srgbClr val="000000"/>
                </a:solidFill>
              </a:rPr>
              <a:t>Incision</a:t>
            </a:r>
          </a:p>
          <a:p>
            <a:pPr>
              <a:spcBef>
                <a:spcPts val="600"/>
              </a:spcBef>
              <a:buClr>
                <a:srgbClr val="0000FF"/>
              </a:buClr>
              <a:buSzPct val="108000"/>
              <a:buFont typeface="Arial" pitchFamily="34" charset="0"/>
              <a:buChar char="•"/>
            </a:pPr>
            <a:r>
              <a:rPr lang="en-US" sz="1200" dirty="0" smtClean="0">
                <a:solidFill>
                  <a:srgbClr val="000000"/>
                </a:solidFill>
              </a:rPr>
              <a:t>Traction</a:t>
            </a:r>
          </a:p>
          <a:p>
            <a:pPr>
              <a:spcBef>
                <a:spcPts val="600"/>
              </a:spcBef>
              <a:buClr>
                <a:srgbClr val="0000FF"/>
              </a:buClr>
              <a:buSzPct val="108000"/>
              <a:buFont typeface="Arial" pitchFamily="34" charset="0"/>
              <a:buChar char="•"/>
            </a:pPr>
            <a:r>
              <a:rPr lang="en-US" sz="1200" dirty="0" smtClean="0">
                <a:solidFill>
                  <a:srgbClr val="000000"/>
                </a:solidFill>
              </a:rPr>
              <a:t>Intubation</a:t>
            </a:r>
            <a:endParaRPr lang="en-US" sz="1200" dirty="0"/>
          </a:p>
        </p:txBody>
      </p:sp>
      <p:sp>
        <p:nvSpPr>
          <p:cNvPr id="4" name="Rectangle 3"/>
          <p:cNvSpPr/>
          <p:nvPr/>
        </p:nvSpPr>
        <p:spPr>
          <a:xfrm>
            <a:off x="6527354" y="2800304"/>
            <a:ext cx="19451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S</a:t>
            </a:r>
            <a:r>
              <a:rPr lang="en-US" dirty="0" smtClean="0">
                <a:solidFill>
                  <a:srgbClr val="0000FF"/>
                </a:solidFill>
              </a:rPr>
              <a:t>tandard </a:t>
            </a:r>
            <a:r>
              <a:rPr lang="en-US" dirty="0">
                <a:solidFill>
                  <a:srgbClr val="0000FF"/>
                </a:solidFill>
              </a:rPr>
              <a:t>method </a:t>
            </a:r>
            <a:endParaRPr lang="en-US" dirty="0"/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19063" y="6508176"/>
            <a:ext cx="8907463" cy="457200"/>
          </a:xfrm>
        </p:spPr>
        <p:txBody>
          <a:bodyPr/>
          <a:lstStyle/>
          <a:p>
            <a:pPr>
              <a:defRPr/>
            </a:pPr>
            <a:r>
              <a:rPr lang="fr-FR" dirty="0" err="1" smtClean="0">
                <a:cs typeface="Arial" charset="0"/>
              </a:rPr>
              <a:t>PhD</a:t>
            </a:r>
            <a:r>
              <a:rPr lang="fr-FR" dirty="0" smtClean="0">
                <a:cs typeface="Arial" charset="0"/>
              </a:rPr>
              <a:t> Daniela D'Auria                                                                                         Montpellier• Thu-5-September</a:t>
            </a:r>
            <a:endParaRPr lang="en-US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9454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438697" y="1264212"/>
            <a:ext cx="4942379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00080"/>
              </a:buClr>
              <a:buSzPct val="60000"/>
            </a:pPr>
            <a:r>
              <a:rPr lang="en-US" sz="3200" kern="0" dirty="0" smtClean="0">
                <a:solidFill>
                  <a:srgbClr val="0000FF"/>
                </a:solidFill>
                <a:latin typeface="Tahoma"/>
                <a:ea typeface="ＭＳ Ｐゴシック" charset="-128"/>
              </a:rPr>
              <a:t>Simulator Design-top view</a:t>
            </a:r>
            <a:endParaRPr lang="en-US" sz="3200" kern="0" dirty="0">
              <a:solidFill>
                <a:srgbClr val="0000FF"/>
              </a:solidFill>
              <a:latin typeface="Tahoma"/>
              <a:ea typeface="ＭＳ Ｐゴシック" charset="-128"/>
            </a:endParaRPr>
          </a:p>
        </p:txBody>
      </p:sp>
      <p:pic>
        <p:nvPicPr>
          <p:cNvPr id="3" name="Picture 2" descr="trache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972" y="1256921"/>
            <a:ext cx="2125231" cy="5231745"/>
          </a:xfrm>
          <a:prstGeom prst="rect">
            <a:avLst/>
          </a:prstGeom>
        </p:spPr>
      </p:pic>
      <p:pic>
        <p:nvPicPr>
          <p:cNvPr id="5" name="Picture 4" descr="TRACHEA3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7546" y="2214265"/>
            <a:ext cx="4222956" cy="4274401"/>
          </a:xfrm>
          <a:prstGeom prst="rect">
            <a:avLst/>
          </a:prstGeom>
        </p:spPr>
      </p:pic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6500813"/>
            <a:ext cx="8907463" cy="457200"/>
          </a:xfrm>
        </p:spPr>
        <p:txBody>
          <a:bodyPr/>
          <a:lstStyle/>
          <a:p>
            <a:pPr>
              <a:defRPr/>
            </a:pPr>
            <a:r>
              <a:rPr lang="fr-FR" dirty="0" err="1" smtClean="0">
                <a:cs typeface="Arial" charset="0"/>
              </a:rPr>
              <a:t>PhD</a:t>
            </a:r>
            <a:r>
              <a:rPr lang="fr-FR" dirty="0" smtClean="0">
                <a:cs typeface="Arial" charset="0"/>
              </a:rPr>
              <a:t> Daniela D'Auria                                                                                         Montpellier• Thu-5-September</a:t>
            </a:r>
            <a:endParaRPr lang="en-US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2405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379776" y="1219200"/>
            <a:ext cx="3767377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/>
            <a:r>
              <a:rPr lang="en-US" sz="3200" kern="0" dirty="0">
                <a:solidFill>
                  <a:srgbClr val="0000FF"/>
                </a:solidFill>
                <a:latin typeface="Tahoma"/>
                <a:ea typeface="Verdana" pitchFamily="34" charset="0"/>
                <a:cs typeface="Verdana" pitchFamily="34" charset="0"/>
              </a:rPr>
              <a:t>Simulator </a:t>
            </a:r>
            <a:r>
              <a:rPr lang="en-US" sz="3200" kern="0" dirty="0" smtClean="0">
                <a:solidFill>
                  <a:srgbClr val="0000FF"/>
                </a:solidFill>
                <a:latin typeface="Tahoma"/>
                <a:ea typeface="Verdana" pitchFamily="34" charset="0"/>
                <a:cs typeface="Verdana" pitchFamily="34" charset="0"/>
              </a:rPr>
              <a:t>Prototype </a:t>
            </a:r>
            <a:endParaRPr lang="en-US" dirty="0">
              <a:solidFill>
                <a:srgbClr val="0000FF"/>
              </a:solidFill>
              <a:latin typeface="Tahoma"/>
            </a:endParaRPr>
          </a:p>
        </p:txBody>
      </p:sp>
      <p:pic>
        <p:nvPicPr>
          <p:cNvPr id="12" name="Picture 3" descr="C:\Users\Daniela\Downloads\Simulator_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445" r="-21445"/>
          <a:stretch>
            <a:fillRect/>
          </a:stretch>
        </p:blipFill>
        <p:spPr bwMode="auto">
          <a:xfrm>
            <a:off x="326112" y="1803975"/>
            <a:ext cx="8015482" cy="383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-12510" y="5768201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1200" b="1" dirty="0">
                <a:solidFill>
                  <a:srgbClr val="1C1C1C"/>
                </a:solidFill>
                <a:latin typeface="Tahoma"/>
              </a:rPr>
              <a:t>Fig. 1- </a:t>
            </a:r>
            <a:r>
              <a:rPr lang="en-US" sz="1200" dirty="0">
                <a:solidFill>
                  <a:srgbClr val="1C1C1C"/>
                </a:solidFill>
                <a:latin typeface="Tahoma"/>
              </a:rPr>
              <a:t>Simulator including mock-trachea, wired sensor interface, LED matrix-based display mounted to an </a:t>
            </a:r>
            <a:r>
              <a:rPr lang="en-US" sz="1200" dirty="0" err="1">
                <a:solidFill>
                  <a:srgbClr val="1C1C1C"/>
                </a:solidFill>
                <a:latin typeface="Tahoma"/>
              </a:rPr>
              <a:t>Arduino</a:t>
            </a:r>
            <a:r>
              <a:rPr lang="en-US" sz="1200" dirty="0">
                <a:solidFill>
                  <a:srgbClr val="1C1C1C"/>
                </a:solidFill>
                <a:latin typeface="Tahoma"/>
              </a:rPr>
              <a:t> Uno, drawing power through a USB cable connected to a laptop (out of view). Pads of conductive </a:t>
            </a:r>
            <a:r>
              <a:rPr lang="en-US" sz="1200" dirty="0" err="1">
                <a:solidFill>
                  <a:srgbClr val="1C1C1C"/>
                </a:solidFill>
                <a:latin typeface="Tahoma"/>
              </a:rPr>
              <a:t>alluminium</a:t>
            </a:r>
            <a:r>
              <a:rPr lang="en-US" sz="1200" dirty="0">
                <a:solidFill>
                  <a:srgbClr val="1C1C1C"/>
                </a:solidFill>
                <a:latin typeface="Tahoma"/>
              </a:rPr>
              <a:t> foil are connected to input pins on the microprocessor. The instruments (scalpel, hook </a:t>
            </a:r>
            <a:r>
              <a:rPr lang="en-US" sz="1200" dirty="0" smtClean="0">
                <a:solidFill>
                  <a:srgbClr val="1C1C1C"/>
                </a:solidFill>
                <a:latin typeface="Tahoma"/>
              </a:rPr>
              <a:t>and </a:t>
            </a:r>
            <a:r>
              <a:rPr lang="en-US" sz="1200" dirty="0" err="1" smtClean="0">
                <a:solidFill>
                  <a:srgbClr val="1C1C1C"/>
                </a:solidFill>
                <a:latin typeface="Tahoma"/>
              </a:rPr>
              <a:t>kelly</a:t>
            </a:r>
            <a:r>
              <a:rPr lang="en-US" sz="1200" dirty="0" smtClean="0">
                <a:solidFill>
                  <a:srgbClr val="1C1C1C"/>
                </a:solidFill>
                <a:latin typeface="Tahoma"/>
              </a:rPr>
              <a:t> </a:t>
            </a:r>
            <a:r>
              <a:rPr lang="en-US" sz="1200" dirty="0" err="1" smtClean="0">
                <a:solidFill>
                  <a:srgbClr val="1C1C1C"/>
                </a:solidFill>
                <a:latin typeface="Tahoma"/>
              </a:rPr>
              <a:t>forcepts</a:t>
            </a:r>
            <a:r>
              <a:rPr lang="en-US" sz="1200" dirty="0" smtClean="0">
                <a:solidFill>
                  <a:srgbClr val="1C1C1C"/>
                </a:solidFill>
                <a:latin typeface="Tahoma"/>
              </a:rPr>
              <a:t>) </a:t>
            </a:r>
            <a:r>
              <a:rPr lang="en-US" sz="1200" dirty="0">
                <a:solidFill>
                  <a:srgbClr val="1C1C1C"/>
                </a:solidFill>
                <a:latin typeface="Tahoma"/>
              </a:rPr>
              <a:t>are connected by a wire to a pin of the microcontroller. 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8900" y="6449236"/>
            <a:ext cx="8907463" cy="457200"/>
          </a:xfrm>
        </p:spPr>
        <p:txBody>
          <a:bodyPr/>
          <a:lstStyle/>
          <a:p>
            <a:pPr>
              <a:defRPr/>
            </a:pPr>
            <a:r>
              <a:rPr lang="fr-FR" dirty="0" err="1" smtClean="0">
                <a:cs typeface="Arial" charset="0"/>
              </a:rPr>
              <a:t>PhD</a:t>
            </a:r>
            <a:r>
              <a:rPr lang="fr-FR" dirty="0" smtClean="0">
                <a:cs typeface="Arial" charset="0"/>
              </a:rPr>
              <a:t> Daniela D'Auria                                                                                         Montpellier• Thu-5-September</a:t>
            </a:r>
            <a:endParaRPr lang="en-US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143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528470" y="84851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142024"/>
            <a:ext cx="91439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200" kern="0" dirty="0" smtClean="0">
                <a:solidFill>
                  <a:srgbClr val="0000FF"/>
                </a:solidFill>
                <a:latin typeface="Tahoma"/>
              </a:rPr>
              <a:t>Experimental results </a:t>
            </a:r>
            <a:endParaRPr lang="en-US" sz="3200" kern="0" dirty="0">
              <a:solidFill>
                <a:srgbClr val="0000FF"/>
              </a:solidFill>
              <a:latin typeface="Tahom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466569" y="1731391"/>
            <a:ext cx="22108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kern="0" dirty="0" smtClean="0">
                <a:solidFill>
                  <a:prstClr val="black"/>
                </a:solidFill>
                <a:latin typeface="Tahoma"/>
              </a:rPr>
              <a:t>Graphic results </a:t>
            </a:r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>
            <a:off x="14954" y="2145618"/>
            <a:ext cx="695259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Clr>
                <a:srgbClr val="0000FF"/>
              </a:buClr>
              <a:buFont typeface="Arial"/>
              <a:buChar char="•"/>
            </a:pPr>
            <a:r>
              <a:rPr lang="en-US" sz="2000" kern="0" dirty="0" smtClean="0">
                <a:solidFill>
                  <a:prstClr val="black"/>
                </a:solidFill>
                <a:latin typeface="Tahoma"/>
              </a:rPr>
              <a:t>Pad C represents the correct sheared zone</a:t>
            </a:r>
          </a:p>
          <a:p>
            <a:pPr marL="342900" indent="-342900" algn="just">
              <a:buClr>
                <a:srgbClr val="0000FF"/>
              </a:buClr>
              <a:buFont typeface="Arial"/>
              <a:buChar char="•"/>
            </a:pPr>
            <a:r>
              <a:rPr lang="en-US" sz="2000" kern="0" dirty="0" smtClean="0">
                <a:solidFill>
                  <a:prstClr val="black"/>
                </a:solidFill>
                <a:latin typeface="Tahoma"/>
              </a:rPr>
              <a:t>The </a:t>
            </a:r>
            <a:r>
              <a:rPr lang="en-US" sz="2000" kern="0" dirty="0">
                <a:solidFill>
                  <a:prstClr val="black"/>
                </a:solidFill>
                <a:latin typeface="Tahoma"/>
              </a:rPr>
              <a:t>correct sequence of touched </a:t>
            </a:r>
            <a:r>
              <a:rPr lang="en-US" sz="2000" kern="0" dirty="0" smtClean="0">
                <a:solidFill>
                  <a:prstClr val="black"/>
                </a:solidFill>
                <a:latin typeface="Tahoma"/>
              </a:rPr>
              <a:t>instruments</a:t>
            </a:r>
          </a:p>
          <a:p>
            <a:pPr algn="just">
              <a:buClr>
                <a:srgbClr val="0000FF"/>
              </a:buClr>
            </a:pPr>
            <a:r>
              <a:rPr lang="en-US" sz="2000" kern="0" dirty="0" smtClean="0">
                <a:solidFill>
                  <a:prstClr val="black"/>
                </a:solidFill>
                <a:latin typeface="Tahoma"/>
              </a:rPr>
              <a:t>     is: Scalpel-Kelly </a:t>
            </a:r>
            <a:r>
              <a:rPr lang="en-US" sz="2000" kern="0" dirty="0" err="1" smtClean="0">
                <a:solidFill>
                  <a:prstClr val="black"/>
                </a:solidFill>
                <a:latin typeface="Tahoma"/>
              </a:rPr>
              <a:t>Forcepts</a:t>
            </a:r>
            <a:r>
              <a:rPr lang="en-US" sz="2000" kern="0" dirty="0" smtClean="0">
                <a:solidFill>
                  <a:prstClr val="black"/>
                </a:solidFill>
                <a:latin typeface="Tahoma"/>
              </a:rPr>
              <a:t>-Hook </a:t>
            </a:r>
            <a:r>
              <a:rPr lang="en-US" sz="1600" kern="0" dirty="0">
                <a:solidFill>
                  <a:prstClr val="black"/>
                </a:solidFill>
              </a:rPr>
              <a:t>(Blue-Red</a:t>
            </a:r>
            <a:r>
              <a:rPr lang="en-US" sz="1600" kern="0" dirty="0" smtClean="0">
                <a:solidFill>
                  <a:prstClr val="black"/>
                </a:solidFill>
              </a:rPr>
              <a:t>-Red/Green</a:t>
            </a:r>
            <a:r>
              <a:rPr lang="en-US" sz="1600" kern="0" dirty="0">
                <a:solidFill>
                  <a:prstClr val="black"/>
                </a:solidFill>
              </a:rPr>
              <a:t>)  </a:t>
            </a:r>
            <a:endParaRPr lang="en-US" sz="1600" dirty="0"/>
          </a:p>
        </p:txBody>
      </p:sp>
      <p:sp>
        <p:nvSpPr>
          <p:cNvPr id="11" name="Rectangle 10"/>
          <p:cNvSpPr/>
          <p:nvPr/>
        </p:nvSpPr>
        <p:spPr>
          <a:xfrm>
            <a:off x="4441195" y="3298195"/>
            <a:ext cx="26161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>
                <a:solidFill>
                  <a:prstClr val="white"/>
                </a:solidFill>
              </a:rPr>
              <a:t>B</a:t>
            </a:r>
            <a:endParaRPr lang="en-US" dirty="0"/>
          </a:p>
        </p:txBody>
      </p:sp>
      <p:pic>
        <p:nvPicPr>
          <p:cNvPr id="25" name="Picture 11" descr="C:\Users\Daniela\Desktop\OKdevicess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0288" y="1962223"/>
            <a:ext cx="2931341" cy="2073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7195421" y="3759016"/>
            <a:ext cx="830313" cy="276999"/>
          </a:xfrm>
          <a:prstGeom prst="rect">
            <a:avLst/>
          </a:prstGeom>
          <a:gradFill rotWithShape="1">
            <a:gsLst>
              <a:gs pos="0">
                <a:srgbClr val="C0504D">
                  <a:tint val="100000"/>
                  <a:shade val="100000"/>
                  <a:satMod val="130000"/>
                </a:srgbClr>
              </a:gs>
              <a:gs pos="100000">
                <a:srgbClr val="C0504D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DEVICE 2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100288" y="3759016"/>
            <a:ext cx="945923" cy="276999"/>
          </a:xfrm>
          <a:prstGeom prst="rect">
            <a:avLst/>
          </a:prstGeom>
          <a:solidFill>
            <a:srgbClr val="1F60FF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DEVICE 1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220997" y="3759016"/>
            <a:ext cx="764144" cy="276999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DEVICE 3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5" name="Picture 2" descr="C:\Users\Daniela\Desktop\dannn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54" y="3161281"/>
            <a:ext cx="5255313" cy="3278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8" descr="C:\Users\Daniela\Desktop\OK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4279711"/>
            <a:ext cx="1965429" cy="205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TextBox 38"/>
          <p:cNvSpPr txBox="1"/>
          <p:nvPr/>
        </p:nvSpPr>
        <p:spPr>
          <a:xfrm>
            <a:off x="5882335" y="5306758"/>
            <a:ext cx="266420" cy="261610"/>
          </a:xfrm>
          <a:prstGeom prst="rect">
            <a:avLst/>
          </a:prstGeom>
          <a:gradFill rotWithShape="1">
            <a:gsLst>
              <a:gs pos="0">
                <a:sysClr val="windowText" lastClr="000000">
                  <a:tint val="100000"/>
                  <a:shade val="100000"/>
                  <a:satMod val="130000"/>
                </a:sysClr>
              </a:gs>
              <a:gs pos="100000">
                <a:sysClr val="windowText" lastClr="000000">
                  <a:tint val="50000"/>
                  <a:shade val="100000"/>
                  <a:satMod val="350000"/>
                </a:sys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0" name="Picture 9" descr="C:\Users\Daniela\Desktop\OKOKOK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8703" y="4279711"/>
            <a:ext cx="1852898" cy="2041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7645114" y="5048760"/>
            <a:ext cx="233740" cy="26161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8186390" y="5042176"/>
            <a:ext cx="237204" cy="26161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7821516" y="5675875"/>
            <a:ext cx="268953" cy="26161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8121173" y="5806680"/>
            <a:ext cx="226780" cy="261610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7821516" y="6025731"/>
            <a:ext cx="248786" cy="261610"/>
          </a:xfrm>
          <a:prstGeom prst="rect">
            <a:avLst/>
          </a:prstGeom>
          <a:solidFill>
            <a:srgbClr val="3366FF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8" name="Picture 2" descr="C:\Users\Daniela\Desktop\bad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2703" y="103316"/>
            <a:ext cx="4572000" cy="325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678" y="6444695"/>
            <a:ext cx="8907463" cy="457200"/>
          </a:xfrm>
        </p:spPr>
        <p:txBody>
          <a:bodyPr/>
          <a:lstStyle/>
          <a:p>
            <a:pPr>
              <a:defRPr/>
            </a:pPr>
            <a:r>
              <a:rPr lang="fr-FR" dirty="0" err="1" smtClean="0">
                <a:cs typeface="Arial" charset="0"/>
              </a:rPr>
              <a:t>PhD</a:t>
            </a:r>
            <a:r>
              <a:rPr lang="fr-FR" dirty="0" smtClean="0">
                <a:cs typeface="Arial" charset="0"/>
              </a:rPr>
              <a:t> Daniela D'Auria                                                                                         Montpellier• Thu-5-September</a:t>
            </a:r>
            <a:endParaRPr lang="en-US" dirty="0">
              <a:cs typeface="Arial" charset="0"/>
            </a:endParaRPr>
          </a:p>
        </p:txBody>
      </p:sp>
      <p:pic>
        <p:nvPicPr>
          <p:cNvPr id="31" name="Picture 2" descr="C:\Users\Daniela\Desktop\dp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186" y="98724"/>
            <a:ext cx="4535081" cy="325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462049" y="383431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747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528470" y="84851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101933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200" kern="0" dirty="0">
                <a:solidFill>
                  <a:srgbClr val="0000FF"/>
                </a:solidFill>
                <a:latin typeface="Tahoma"/>
              </a:rPr>
              <a:t>Experimental results </a:t>
            </a:r>
          </a:p>
        </p:txBody>
      </p:sp>
      <p:sp>
        <p:nvSpPr>
          <p:cNvPr id="4" name="Rectangle 3"/>
          <p:cNvSpPr/>
          <p:nvPr/>
        </p:nvSpPr>
        <p:spPr>
          <a:xfrm>
            <a:off x="3390780" y="1600200"/>
            <a:ext cx="21194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kern="0" dirty="0" smtClean="0">
                <a:solidFill>
                  <a:prstClr val="black"/>
                </a:solidFill>
                <a:latin typeface="Tahoma"/>
              </a:rPr>
              <a:t>Video results 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7595" y="6172200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One </a:t>
            </a:r>
            <a:r>
              <a:rPr lang="en-US" dirty="0"/>
              <a:t>of the </a:t>
            </a:r>
            <a:r>
              <a:rPr lang="en-US" dirty="0" smtClean="0"/>
              <a:t>video of </a:t>
            </a:r>
            <a:r>
              <a:rPr lang="en-US" dirty="0"/>
              <a:t>the experimental </a:t>
            </a:r>
            <a:r>
              <a:rPr lang="en-US" dirty="0" smtClean="0"/>
              <a:t>collection</a:t>
            </a:r>
            <a:endParaRPr lang="en-US" dirty="0"/>
          </a:p>
        </p:txBody>
      </p:sp>
      <p:pic>
        <p:nvPicPr>
          <p:cNvPr id="9" name="2_Subject_27.06.12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05000" y="2135831"/>
            <a:ext cx="5486400" cy="3731569"/>
          </a:xfrm>
          <a:prstGeom prst="rect">
            <a:avLst/>
          </a:prstGeom>
        </p:spPr>
      </p:pic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8900" y="6494932"/>
            <a:ext cx="8907463" cy="457200"/>
          </a:xfrm>
        </p:spPr>
        <p:txBody>
          <a:bodyPr/>
          <a:lstStyle/>
          <a:p>
            <a:pPr>
              <a:defRPr/>
            </a:pPr>
            <a:r>
              <a:rPr lang="fr-FR" dirty="0" err="1" smtClean="0">
                <a:cs typeface="Arial" charset="0"/>
              </a:rPr>
              <a:t>PhD</a:t>
            </a:r>
            <a:r>
              <a:rPr lang="fr-FR" dirty="0" smtClean="0">
                <a:cs typeface="Arial" charset="0"/>
              </a:rPr>
              <a:t> Daniela D'Auria                                                                                         Montpellier• Thu-5-September</a:t>
            </a:r>
            <a:endParaRPr lang="en-US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1848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528470" y="84851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0" y="1962605"/>
            <a:ext cx="9144000" cy="5675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000FF"/>
              </a:buClr>
              <a:buSzPct val="108000"/>
              <a:buFont typeface="Arial"/>
              <a:buChar char="•"/>
            </a:pPr>
            <a:r>
              <a:rPr lang="en-US" sz="2000" kern="0" dirty="0" smtClean="0">
                <a:solidFill>
                  <a:srgbClr val="000000"/>
                </a:solidFill>
                <a:latin typeface="Tahoma"/>
                <a:ea typeface="Verdana" pitchFamily="34" charset="0"/>
                <a:cs typeface="Verdana" pitchFamily="34" charset="0"/>
              </a:rPr>
              <a:t>This surgical </a:t>
            </a:r>
            <a:r>
              <a:rPr lang="en-US" sz="2000" kern="0" dirty="0">
                <a:solidFill>
                  <a:srgbClr val="000000"/>
                </a:solidFill>
                <a:latin typeface="Tahoma"/>
                <a:ea typeface="Verdana" pitchFamily="34" charset="0"/>
                <a:cs typeface="Verdana" pitchFamily="34" charset="0"/>
              </a:rPr>
              <a:t>procedure </a:t>
            </a:r>
            <a:r>
              <a:rPr lang="en-US" sz="2000" kern="0" dirty="0" smtClean="0">
                <a:solidFill>
                  <a:srgbClr val="000000"/>
                </a:solidFill>
                <a:latin typeface="Tahoma"/>
                <a:ea typeface="Verdana" pitchFamily="34" charset="0"/>
                <a:cs typeface="Verdana" pitchFamily="34" charset="0"/>
              </a:rPr>
              <a:t>simulator </a:t>
            </a:r>
            <a:r>
              <a:rPr lang="en-US" sz="2000" kern="0" dirty="0" smtClean="0">
                <a:solidFill>
                  <a:srgbClr val="000000"/>
                </a:solidFill>
                <a:latin typeface="Tahoma"/>
                <a:ea typeface="ＭＳ Ｐゴシック" charset="-128"/>
              </a:rPr>
              <a:t>is </a:t>
            </a:r>
            <a:r>
              <a:rPr lang="en-US" sz="2000" kern="0" dirty="0">
                <a:solidFill>
                  <a:srgbClr val="000000"/>
                </a:solidFill>
                <a:latin typeface="Tahoma"/>
                <a:ea typeface="ＭＳ Ｐゴシック" charset="-128"/>
              </a:rPr>
              <a:t>powerful and </a:t>
            </a:r>
            <a:r>
              <a:rPr lang="en-US" sz="2000" kern="0" dirty="0" smtClean="0">
                <a:solidFill>
                  <a:srgbClr val="000000"/>
                </a:solidFill>
                <a:latin typeface="Tahoma"/>
                <a:ea typeface="ＭＳ Ｐゴシック" charset="-128"/>
              </a:rPr>
              <a:t>precise; it is </a:t>
            </a:r>
            <a:r>
              <a:rPr lang="en-US" sz="2000" kern="0" dirty="0" smtClean="0">
                <a:solidFill>
                  <a:srgbClr val="000000"/>
                </a:solidFill>
                <a:latin typeface="Tahoma"/>
                <a:ea typeface="Verdana" pitchFamily="34" charset="0"/>
                <a:cs typeface="Verdana" pitchFamily="34" charset="0"/>
              </a:rPr>
              <a:t>coupled </a:t>
            </a:r>
            <a:r>
              <a:rPr lang="en-US" sz="2000" kern="0" dirty="0">
                <a:solidFill>
                  <a:srgbClr val="000000"/>
                </a:solidFill>
                <a:latin typeface="Tahoma"/>
                <a:ea typeface="Verdana" pitchFamily="34" charset="0"/>
                <a:cs typeface="Verdana" pitchFamily="34" charset="0"/>
              </a:rPr>
              <a:t>to a microprocessor for: </a:t>
            </a:r>
          </a:p>
          <a:p>
            <a:pPr marL="800100" lvl="1" indent="-342900" algn="just" eaLnBrk="0" fontAlgn="base" hangingPunct="0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Clr>
                <a:srgbClr val="0000FF"/>
              </a:buClr>
              <a:buSzPct val="108000"/>
              <a:buFont typeface="Arial"/>
              <a:buChar char="•"/>
            </a:pPr>
            <a:r>
              <a:rPr lang="en-US" kern="0" dirty="0">
                <a:solidFill>
                  <a:srgbClr val="000000"/>
                </a:solidFill>
                <a:latin typeface="Tahoma"/>
                <a:ea typeface="Verdana" pitchFamily="34" charset="0"/>
                <a:cs typeface="Verdana" pitchFamily="34" charset="0"/>
              </a:rPr>
              <a:t>recording a medical procedure and assessing that performance for skill</a:t>
            </a:r>
          </a:p>
          <a:p>
            <a:pPr marL="800100" lvl="1" indent="-342900" algn="just" eaLnBrk="0" fontAlgn="base" hangingPunct="0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Clr>
                <a:srgbClr val="0000FF"/>
              </a:buClr>
              <a:buSzPct val="108000"/>
              <a:buFont typeface="Arial"/>
              <a:buChar char="•"/>
            </a:pPr>
            <a:r>
              <a:rPr lang="en-US" kern="0" dirty="0">
                <a:solidFill>
                  <a:srgbClr val="000000"/>
                </a:solidFill>
                <a:ea typeface="Verdana" pitchFamily="34" charset="0"/>
                <a:cs typeface="Verdana" pitchFamily="34" charset="0"/>
              </a:rPr>
              <a:t>giving an opportunity to educate users on the </a:t>
            </a:r>
            <a:r>
              <a:rPr lang="en-US" kern="0" dirty="0" err="1">
                <a:solidFill>
                  <a:srgbClr val="000000"/>
                </a:solidFill>
                <a:ea typeface="Verdana" pitchFamily="34" charset="0"/>
                <a:cs typeface="Verdana" pitchFamily="34" charset="0"/>
              </a:rPr>
              <a:t>cricothyroidotomy</a:t>
            </a:r>
            <a:r>
              <a:rPr lang="en-US" kern="0" dirty="0">
                <a:solidFill>
                  <a:srgbClr val="000000"/>
                </a:solidFill>
                <a:ea typeface="Verdana" pitchFamily="34" charset="0"/>
                <a:cs typeface="Verdana" pitchFamily="34" charset="0"/>
              </a:rPr>
              <a:t> </a:t>
            </a:r>
            <a:r>
              <a:rPr lang="en-US" kern="0" dirty="0" smtClean="0">
                <a:solidFill>
                  <a:srgbClr val="000000"/>
                </a:solidFill>
                <a:ea typeface="Verdana" pitchFamily="34" charset="0"/>
                <a:cs typeface="Verdana" pitchFamily="34" charset="0"/>
              </a:rPr>
              <a:t>procedure</a:t>
            </a:r>
          </a:p>
          <a:p>
            <a:pPr marL="800100" lvl="1" indent="-342900" algn="just" eaLnBrk="0" fontAlgn="base" hangingPunct="0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Clr>
                <a:srgbClr val="0000FF"/>
              </a:buClr>
              <a:buSzPct val="108000"/>
              <a:buFont typeface="Arial"/>
              <a:buChar char="•"/>
            </a:pPr>
            <a:r>
              <a:rPr lang="en-US" dirty="0"/>
              <a:t>g</a:t>
            </a:r>
            <a:r>
              <a:rPr lang="en-US" dirty="0" smtClean="0"/>
              <a:t>iving </a:t>
            </a:r>
            <a:r>
              <a:rPr lang="en-US" dirty="0"/>
              <a:t>real-time feedback for training or automatic post-performance </a:t>
            </a:r>
            <a:r>
              <a:rPr lang="en-US" dirty="0" smtClean="0"/>
              <a:t>evaluation</a:t>
            </a:r>
            <a:endParaRPr lang="en-US" kern="0" dirty="0">
              <a:solidFill>
                <a:srgbClr val="000000"/>
              </a:solidFill>
              <a:ea typeface="Verdana" pitchFamily="34" charset="0"/>
              <a:cs typeface="Verdana" pitchFamily="34" charset="0"/>
            </a:endParaRPr>
          </a:p>
          <a:p>
            <a:pPr marL="342900" lvl="0" indent="-342900" algn="just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000FF"/>
              </a:buClr>
              <a:buSzPct val="108000"/>
              <a:buFont typeface="Arial"/>
              <a:buChar char="•"/>
            </a:pPr>
            <a:r>
              <a:rPr lang="en-US" sz="2000" kern="0" dirty="0" smtClean="0">
                <a:solidFill>
                  <a:srgbClr val="000000"/>
                </a:solidFill>
                <a:latin typeface="Tahoma"/>
                <a:ea typeface="Verdana" pitchFamily="34" charset="0"/>
                <a:cs typeface="Verdana" pitchFamily="34" charset="0"/>
              </a:rPr>
              <a:t>Designed to be built in low-resource environments using common tools and available materials</a:t>
            </a:r>
          </a:p>
          <a:p>
            <a:pPr algn="just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000FF"/>
              </a:buClr>
              <a:buSzPct val="108000"/>
            </a:pPr>
            <a:endParaRPr lang="en-US" sz="2000" kern="0" dirty="0" smtClean="0">
              <a:solidFill>
                <a:srgbClr val="000000"/>
              </a:solidFill>
              <a:latin typeface="Tahoma"/>
              <a:ea typeface="Verdana" pitchFamily="34" charset="0"/>
              <a:cs typeface="Verdana" pitchFamily="34" charset="0"/>
            </a:endParaRPr>
          </a:p>
          <a:p>
            <a:pPr marL="342900" indent="-342900" algn="just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000FF"/>
              </a:buClr>
              <a:buSzPct val="108000"/>
              <a:buFont typeface="Arial"/>
              <a:buChar char="•"/>
            </a:pPr>
            <a:r>
              <a:rPr lang="en-US" sz="2000" b="1" kern="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Next step</a:t>
            </a:r>
            <a:r>
              <a:rPr lang="en-US" sz="2000" kern="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: create a website with the instructions to build the system, the models, and the training and assessment curriculum</a:t>
            </a:r>
          </a:p>
          <a:p>
            <a:pPr marL="342900" lvl="0" indent="-342900" algn="just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000FF"/>
              </a:buClr>
              <a:buSzPct val="108000"/>
              <a:buFont typeface="Arial"/>
              <a:buChar char="•"/>
            </a:pPr>
            <a:endParaRPr lang="en-US" sz="2000" kern="0" dirty="0">
              <a:solidFill>
                <a:srgbClr val="000000"/>
              </a:solidFill>
              <a:ea typeface="Verdana" pitchFamily="34" charset="0"/>
              <a:cs typeface="Verdana" pitchFamily="34" charset="0"/>
            </a:endParaRPr>
          </a:p>
          <a:p>
            <a:pPr marL="342900" lvl="0" indent="-342900" algn="just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000FF"/>
              </a:buClr>
              <a:buSzPct val="108000"/>
              <a:buFont typeface="Arial"/>
              <a:buChar char="•"/>
            </a:pPr>
            <a:endParaRPr lang="en-US" sz="2000" kern="0" dirty="0" smtClean="0">
              <a:solidFill>
                <a:srgbClr val="000000"/>
              </a:solidFill>
              <a:latin typeface="Tahoma"/>
              <a:ea typeface="Verdana" pitchFamily="34" charset="0"/>
              <a:cs typeface="Verdana" pitchFamily="34" charset="0"/>
            </a:endParaRPr>
          </a:p>
          <a:p>
            <a:pPr marL="342900" lvl="0" indent="-342900" algn="just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000FF"/>
              </a:buClr>
              <a:buSzPct val="108000"/>
              <a:buFont typeface="Arial"/>
              <a:buChar char="•"/>
            </a:pPr>
            <a:endParaRPr lang="en-US" sz="2000" kern="0" dirty="0" smtClean="0">
              <a:solidFill>
                <a:srgbClr val="000000"/>
              </a:solidFill>
              <a:latin typeface="Tahoma"/>
              <a:ea typeface="Verdana" pitchFamily="34" charset="0"/>
              <a:cs typeface="Verdana" pitchFamily="34" charset="0"/>
            </a:endParaRPr>
          </a:p>
          <a:p>
            <a:pPr marL="285750" indent="-285750" algn="just">
              <a:buClr>
                <a:srgbClr val="CC00CC"/>
              </a:buClr>
              <a:buFont typeface="Wingdings" pitchFamily="2" charset="2"/>
              <a:buChar char="§"/>
            </a:pPr>
            <a:endParaRPr lang="en-US" sz="2000" kern="5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kern="50" dirty="0">
                <a:ea typeface="DejaVu Sans"/>
                <a:cs typeface="font332"/>
              </a:rPr>
              <a:t> </a:t>
            </a:r>
          </a:p>
        </p:txBody>
      </p:sp>
      <p:sp>
        <p:nvSpPr>
          <p:cNvPr id="3" name="Rectangle 2"/>
          <p:cNvSpPr/>
          <p:nvPr/>
        </p:nvSpPr>
        <p:spPr>
          <a:xfrm>
            <a:off x="-36393" y="1317476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CC00CC"/>
              </a:buClr>
              <a:buSzPct val="105000"/>
            </a:pPr>
            <a:r>
              <a:rPr lang="en-US" sz="2800" kern="0" dirty="0" smtClean="0">
                <a:solidFill>
                  <a:srgbClr val="0000FF"/>
                </a:solidFill>
                <a:latin typeface="Tahoma"/>
                <a:ea typeface="Verdana" pitchFamily="34" charset="0"/>
                <a:cs typeface="Verdana" pitchFamily="34" charset="0"/>
              </a:rPr>
              <a:t>Open i</a:t>
            </a:r>
            <a:r>
              <a:rPr lang="en-US" sz="2800" kern="0" dirty="0" smtClean="0">
                <a:solidFill>
                  <a:srgbClr val="0000FF"/>
                </a:solidFill>
                <a:ea typeface="Verdana" pitchFamily="34" charset="0"/>
                <a:cs typeface="Verdana" pitchFamily="34" charset="0"/>
              </a:rPr>
              <a:t>ssues </a:t>
            </a:r>
            <a:r>
              <a:rPr lang="en-US" sz="2800" kern="0" dirty="0">
                <a:solidFill>
                  <a:srgbClr val="0000FF"/>
                </a:solidFill>
                <a:ea typeface="Verdana" pitchFamily="34" charset="0"/>
                <a:cs typeface="Verdana" pitchFamily="34" charset="0"/>
              </a:rPr>
              <a:t>and further </a:t>
            </a:r>
            <a:r>
              <a:rPr lang="en-US" sz="2800" kern="0" dirty="0" smtClean="0">
                <a:solidFill>
                  <a:srgbClr val="0000FF"/>
                </a:solidFill>
                <a:ea typeface="Verdana" pitchFamily="34" charset="0"/>
                <a:cs typeface="Verdana" pitchFamily="34" charset="0"/>
              </a:rPr>
              <a:t>improvements </a:t>
            </a:r>
            <a:endParaRPr lang="en-US" sz="2800" kern="0" dirty="0">
              <a:solidFill>
                <a:srgbClr val="0000FF"/>
              </a:solidFill>
              <a:latin typeface="Tahoma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8900" y="6358617"/>
            <a:ext cx="8907463" cy="457200"/>
          </a:xfrm>
        </p:spPr>
        <p:txBody>
          <a:bodyPr/>
          <a:lstStyle/>
          <a:p>
            <a:pPr>
              <a:defRPr/>
            </a:pPr>
            <a:r>
              <a:rPr lang="fr-FR" dirty="0" err="1" smtClean="0">
                <a:cs typeface="Arial" charset="0"/>
              </a:rPr>
              <a:t>PhD</a:t>
            </a:r>
            <a:r>
              <a:rPr lang="fr-FR" dirty="0" smtClean="0">
                <a:cs typeface="Arial" charset="0"/>
              </a:rPr>
              <a:t> Daniela D'Auria                                                                                         Montpellier• Thu-5-September</a:t>
            </a:r>
            <a:endParaRPr lang="en-US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0545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5"/>
          <p:cNvSpPr>
            <a:spLocks noChangeArrowheads="1"/>
          </p:cNvSpPr>
          <p:nvPr/>
        </p:nvSpPr>
        <p:spPr bwMode="auto">
          <a:xfrm>
            <a:off x="1520825" y="871538"/>
            <a:ext cx="755808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 defTabSz="914400" fontAlgn="base">
              <a:spcBef>
                <a:spcPct val="0"/>
              </a:spcBef>
              <a:spcAft>
                <a:spcPct val="0"/>
              </a:spcAft>
            </a:pPr>
            <a:endParaRPr lang="en-US" sz="1200">
              <a:solidFill>
                <a:srgbClr val="DDDDDD"/>
              </a:solidFill>
              <a:latin typeface="Tahoma"/>
              <a:ea typeface="ＭＳ Ｐゴシック" pitchFamily="34" charset="-128"/>
            </a:endParaRPr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0" y="3563033"/>
            <a:ext cx="9144000" cy="646331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00080"/>
              </a:buClr>
              <a:buSzPct val="60000"/>
              <a:buFont typeface="Wingdings" pitchFamily="2" charset="2"/>
              <a:buNone/>
              <a:defRPr/>
            </a:pPr>
            <a:r>
              <a:rPr lang="it-IT" sz="3600" dirty="0">
                <a:solidFill>
                  <a:srgbClr val="0060FF"/>
                </a:solidFill>
                <a:latin typeface="Tahoma"/>
                <a:ea typeface="ＭＳ Ｐゴシック" pitchFamily="34" charset="-128"/>
              </a:rPr>
              <a:t> </a:t>
            </a:r>
            <a:r>
              <a:rPr lang="it-IT" sz="2800" b="1" dirty="0">
                <a:solidFill>
                  <a:srgbClr val="0000FF"/>
                </a:solidFill>
                <a:latin typeface="Tahoma"/>
                <a:ea typeface="ＭＳ Ｐゴシック" pitchFamily="34" charset="-128"/>
              </a:rPr>
              <a:t>Thank you very much!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4139" y="1143000"/>
            <a:ext cx="5004438" cy="1131941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5976035"/>
            <a:ext cx="23564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Wingdings" charset="2"/>
              <a:buNone/>
              <a:defRPr/>
            </a:pPr>
            <a:r>
              <a:rPr lang="it-IT" i="1" dirty="0" err="1" smtClean="0">
                <a:ea typeface="ＭＳ Ｐゴシック" pitchFamily="34" charset="-128"/>
              </a:rPr>
              <a:t>PhD</a:t>
            </a:r>
            <a:r>
              <a:rPr lang="it-IT" i="1" dirty="0" smtClean="0">
                <a:ea typeface="ＭＳ Ｐゴシック" pitchFamily="34" charset="-128"/>
              </a:rPr>
              <a:t> </a:t>
            </a:r>
            <a:r>
              <a:rPr lang="it-IT" i="1" dirty="0">
                <a:ea typeface="ＭＳ Ｐゴシック" pitchFamily="34" charset="-128"/>
              </a:rPr>
              <a:t>Daniela D’Auria</a:t>
            </a:r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5860738" y="5952952"/>
            <a:ext cx="4266282" cy="78483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00080"/>
              </a:buClr>
              <a:buSzPct val="60000"/>
              <a:buFont typeface="Wingdings" pitchFamily="2" charset="2"/>
              <a:buNone/>
              <a:defRPr/>
            </a:pPr>
            <a:r>
              <a:rPr lang="it-IT" i="1" dirty="0" smtClean="0">
                <a:solidFill>
                  <a:srgbClr val="000000"/>
                </a:solidFill>
                <a:ea typeface="ＭＳ Ｐゴシック" pitchFamily="34" charset="-128"/>
                <a:cs typeface="Times New Roman" pitchFamily="18" charset="0"/>
              </a:rPr>
              <a:t>Tutor: Prof. Bruno Siciliano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00080"/>
              </a:buClr>
              <a:buSzPct val="60000"/>
              <a:buFont typeface="Wingdings" pitchFamily="2" charset="2"/>
              <a:buNone/>
              <a:defRPr/>
            </a:pPr>
            <a:r>
              <a:rPr lang="it-IT" i="1" dirty="0" smtClean="0">
                <a:solidFill>
                  <a:srgbClr val="000000"/>
                </a:solidFill>
                <a:ea typeface="ＭＳ Ｐゴシック" pitchFamily="34" charset="-128"/>
                <a:cs typeface="Times New Roman" pitchFamily="18" charset="0"/>
              </a:rPr>
              <a:t>         </a:t>
            </a:r>
            <a:endParaRPr lang="it-IT" dirty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05415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ISMA">
  <a:themeElements>
    <a:clrScheme name="PRISMA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PRISMA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>
            <a:srgbClr val="000080"/>
          </a:buClr>
          <a:buSzPct val="60000"/>
          <a:buFont typeface="Wingdings" charset="2"/>
          <a:buNone/>
          <a:tabLst/>
          <a:defRPr kumimoji="0" lang="it-IT" sz="2000" b="0" i="0" u="none" strike="noStrike" cap="none" normalizeH="0" baseline="0">
            <a:ln>
              <a:noFill/>
            </a:ln>
            <a:solidFill>
              <a:schemeClr val="bg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>
            <a:srgbClr val="000080"/>
          </a:buClr>
          <a:buSzPct val="60000"/>
          <a:buFont typeface="Wingdings" charset="2"/>
          <a:buNone/>
          <a:tabLst/>
          <a:defRPr kumimoji="0" lang="it-IT" sz="2000" b="0" i="0" u="none" strike="noStrike" cap="none" normalizeH="0" baseline="0">
            <a:ln>
              <a:noFill/>
            </a:ln>
            <a:solidFill>
              <a:schemeClr val="bg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PRISMA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ISMA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ISMA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ISMA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ISMA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ISMA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ISMA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27387</TotalTime>
  <Words>370</Words>
  <Application>Microsoft Office PowerPoint</Application>
  <PresentationFormat>Affichage à l'écran (4:3)</PresentationFormat>
  <Paragraphs>72</Paragraphs>
  <Slides>8</Slides>
  <Notes>5</Notes>
  <HiddenSlides>0</HiddenSlides>
  <MMClips>1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9" baseType="lpstr">
      <vt:lpstr>PRISMA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LOW-COST  CRICOTHYROIDOTOMY  SIMULATOR</dc:title>
  <dc:creator>Daniela  D'Auria</dc:creator>
  <cp:lastModifiedBy>zemiti</cp:lastModifiedBy>
  <cp:revision>283</cp:revision>
  <cp:lastPrinted>2013-09-05T10:51:42Z</cp:lastPrinted>
  <dcterms:created xsi:type="dcterms:W3CDTF">2012-11-22T11:23:26Z</dcterms:created>
  <dcterms:modified xsi:type="dcterms:W3CDTF">2013-09-05T14:17:54Z</dcterms:modified>
</cp:coreProperties>
</file>